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3"/>
  </p:notesMasterIdLst>
  <p:sldIdLst>
    <p:sldId id="321" r:id="rId2"/>
    <p:sldId id="331" r:id="rId3"/>
    <p:sldId id="332" r:id="rId4"/>
    <p:sldId id="333" r:id="rId5"/>
    <p:sldId id="334" r:id="rId6"/>
    <p:sldId id="335" r:id="rId7"/>
    <p:sldId id="336" r:id="rId8"/>
    <p:sldId id="338" r:id="rId9"/>
    <p:sldId id="342" r:id="rId10"/>
    <p:sldId id="337" r:id="rId11"/>
    <p:sldId id="339" r:id="rId12"/>
  </p:sldIdLst>
  <p:sldSz cx="9144000" cy="6858000" type="screen4x3"/>
  <p:notesSz cx="6797675" cy="98742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34" autoAdjust="0"/>
    <p:restoredTop sz="94660"/>
  </p:normalViewPr>
  <p:slideViewPr>
    <p:cSldViewPr>
      <p:cViewPr varScale="1">
        <p:scale>
          <a:sx n="98" d="100"/>
          <a:sy n="98" d="100"/>
        </p:scale>
        <p:origin x="12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B8CAD-6B6C-471C-B88E-9C2B39E0D15E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958E-4D00-4E77-8CD9-2D7050403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4065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E55B2CF-5FB8-4590-BFC9-B5A253DEF146}" type="datetimeFigureOut">
              <a:rPr lang="pl-PL" smtClean="0"/>
              <a:pPr/>
              <a:t>2018-12-03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E4195B6-9A66-41D6-B15B-25F9322AE19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755576" y="62068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endParaRPr lang="pl-PL" dirty="0">
              <a:effectLst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971600" y="1844824"/>
            <a:ext cx="7632848" cy="439248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pl-PL" sz="3600" dirty="0"/>
              <a:t>Bezałogowe statki powietrzne – związane zagadnienia </a:t>
            </a:r>
            <a:endParaRPr lang="pl-PL" sz="3600" dirty="0" smtClean="0"/>
          </a:p>
          <a:p>
            <a:pPr marL="0" indent="0" algn="ctr">
              <a:buNone/>
            </a:pPr>
            <a:r>
              <a:rPr lang="pl-PL" sz="3600" dirty="0" smtClean="0"/>
              <a:t>i </a:t>
            </a:r>
            <a:r>
              <a:rPr lang="pl-PL" sz="3600" dirty="0"/>
              <a:t>prawne regulacje</a:t>
            </a:r>
            <a:r>
              <a:rPr lang="pl-PL" sz="3600" dirty="0" smtClean="0"/>
              <a:t>.</a:t>
            </a:r>
          </a:p>
          <a:p>
            <a:pPr marL="0" indent="0" algn="ctr">
              <a:buNone/>
            </a:pPr>
            <a:endParaRPr lang="pl-PL" sz="3600" dirty="0"/>
          </a:p>
          <a:p>
            <a:pPr marL="0" indent="0" algn="ctr">
              <a:buNone/>
            </a:pPr>
            <a:endParaRPr lang="pl-PL" sz="3600" dirty="0" smtClean="0"/>
          </a:p>
          <a:p>
            <a:pPr marL="0" indent="0" algn="ctr">
              <a:buNone/>
            </a:pPr>
            <a:endParaRPr lang="pl-PL" sz="3600" dirty="0"/>
          </a:p>
          <a:p>
            <a:pPr marL="0" indent="0" algn="ctr">
              <a:buNone/>
            </a:pPr>
            <a:endParaRPr lang="pl-PL" sz="3600" dirty="0" smtClean="0"/>
          </a:p>
          <a:p>
            <a:pPr marL="0" indent="0">
              <a:buNone/>
            </a:pPr>
            <a:r>
              <a:rPr lang="pl-PL" sz="1800" dirty="0" smtClean="0"/>
              <a:t>Dr inż. Józef Brzęczek  </a:t>
            </a:r>
          </a:p>
          <a:p>
            <a:pPr marL="0" indent="0">
              <a:buNone/>
            </a:pPr>
            <a:r>
              <a:rPr lang="pl-PL" sz="1800" dirty="0" smtClean="0">
                <a:effectLst/>
              </a:rPr>
              <a:t/>
            </a:r>
            <a:br>
              <a:rPr lang="pl-PL" sz="1800" dirty="0" smtClean="0">
                <a:effectLst/>
              </a:rPr>
            </a:br>
            <a:r>
              <a:rPr lang="pl-PL" sz="1800" dirty="0" smtClean="0">
                <a:effectLst/>
              </a:rPr>
              <a:t/>
            </a:r>
            <a:br>
              <a:rPr lang="pl-PL" sz="1800" dirty="0" smtClean="0">
                <a:effectLst/>
              </a:rPr>
            </a:br>
            <a:endParaRPr lang="pl-PL" sz="1800" dirty="0">
              <a:effectLst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979712" y="350036"/>
            <a:ext cx="4915883" cy="840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pl-PL" sz="1600" b="1" dirty="0"/>
              <a:t>Politechnika Rzeszowska</a:t>
            </a:r>
            <a:endParaRPr lang="pl-PL" sz="1600" dirty="0"/>
          </a:p>
          <a:p>
            <a:pPr marL="45720" indent="0" algn="ctr">
              <a:buNone/>
            </a:pPr>
            <a:r>
              <a:rPr lang="pl-PL" sz="1600" b="1" dirty="0"/>
              <a:t>Wydział </a:t>
            </a:r>
            <a:r>
              <a:rPr lang="pl-PL" sz="1600" b="1" dirty="0" err="1" smtClean="0"/>
              <a:t>Mechaniczno</a:t>
            </a:r>
            <a:r>
              <a:rPr lang="pl-PL" sz="1600" b="1" dirty="0" smtClean="0"/>
              <a:t> – Technologiczny </a:t>
            </a:r>
          </a:p>
          <a:p>
            <a:pPr marL="45720" indent="0" algn="ctr">
              <a:buNone/>
            </a:pPr>
            <a:endParaRPr lang="pl-PL" sz="16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" y="61452"/>
            <a:ext cx="2349778" cy="120730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-76427"/>
            <a:ext cx="2612139" cy="139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05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6480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1600" b="1" dirty="0"/>
              <a:t>Bezałogowe statki powietrzne – związane zagadnienia </a:t>
            </a:r>
          </a:p>
          <a:p>
            <a:pPr marL="0" indent="0" algn="ctr">
              <a:buNone/>
            </a:pPr>
            <a:r>
              <a:rPr lang="pl-PL" sz="1600" b="1" dirty="0"/>
              <a:t>i prawne regulacje</a:t>
            </a:r>
            <a:r>
              <a:rPr lang="pl-PL" sz="1600" b="1" dirty="0" smtClean="0"/>
              <a:t>.</a:t>
            </a:r>
            <a:endParaRPr lang="pl-PL" sz="1600" b="1" dirty="0"/>
          </a:p>
        </p:txBody>
      </p:sp>
      <p:sp>
        <p:nvSpPr>
          <p:cNvPr id="4" name="Prostokąt 3"/>
          <p:cNvSpPr/>
          <p:nvPr/>
        </p:nvSpPr>
        <p:spPr>
          <a:xfrm>
            <a:off x="827584" y="1916832"/>
            <a:ext cx="70927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b="1" dirty="0" smtClean="0"/>
              <a:t>Wymagają </a:t>
            </a:r>
            <a:r>
              <a:rPr lang="pl-PL" sz="1200" b="1" dirty="0" smtClean="0"/>
              <a:t>doprecyzowania:</a:t>
            </a:r>
          </a:p>
          <a:p>
            <a:endParaRPr lang="pl-PL" sz="1200" dirty="0" smtClean="0"/>
          </a:p>
          <a:p>
            <a:r>
              <a:rPr lang="pl-PL" sz="1200" dirty="0"/>
              <a:t>	</a:t>
            </a:r>
            <a:r>
              <a:rPr lang="pl-PL" sz="1200" dirty="0" smtClean="0"/>
              <a:t>- Wymagania w zakresie projektowania i konstrukcji oraz dowodzenia </a:t>
            </a:r>
            <a:r>
              <a:rPr lang="pl-PL" sz="1200" dirty="0" smtClean="0"/>
              <a:t>zdatności;</a:t>
            </a:r>
            <a:endParaRPr lang="pl-PL" sz="1200" dirty="0" smtClean="0"/>
          </a:p>
          <a:p>
            <a:r>
              <a:rPr lang="pl-PL" sz="1200" dirty="0"/>
              <a:t>	</a:t>
            </a:r>
            <a:r>
              <a:rPr lang="pl-PL" sz="1200" dirty="0" smtClean="0"/>
              <a:t>- Warunki pogodowe (wiatr, oblodzenie, wyładowania atmosferyczne</a:t>
            </a:r>
            <a:r>
              <a:rPr lang="pl-PL" sz="1200" dirty="0" smtClean="0"/>
              <a:t>);</a:t>
            </a:r>
            <a:endParaRPr lang="pl-PL" sz="1200" dirty="0" smtClean="0"/>
          </a:p>
          <a:p>
            <a:r>
              <a:rPr lang="pl-PL" sz="1200" dirty="0"/>
              <a:t>	</a:t>
            </a:r>
            <a:r>
              <a:rPr lang="pl-PL" sz="1200" dirty="0" smtClean="0"/>
              <a:t>- </a:t>
            </a:r>
            <a:r>
              <a:rPr lang="pl-PL" sz="1200" dirty="0" smtClean="0"/>
              <a:t>Sytuacje </a:t>
            </a:r>
            <a:r>
              <a:rPr lang="pl-PL" sz="1200" dirty="0" smtClean="0"/>
              <a:t>awaryjne (kolizje</a:t>
            </a:r>
            <a:r>
              <a:rPr lang="pl-PL" sz="1200" dirty="0" smtClean="0"/>
              <a:t>).</a:t>
            </a:r>
            <a:endParaRPr lang="pl-PL" sz="1200" dirty="0" smtClean="0"/>
          </a:p>
          <a:p>
            <a:endParaRPr lang="pl-PL" sz="1200" dirty="0" smtClean="0"/>
          </a:p>
          <a:p>
            <a:r>
              <a:rPr lang="pl-PL" sz="1200" dirty="0" smtClean="0"/>
              <a:t>Zasady oceny zdatności do lotu :</a:t>
            </a:r>
          </a:p>
          <a:p>
            <a:pPr marL="171450" indent="-171450">
              <a:buFontTx/>
              <a:buChar char="-"/>
            </a:pPr>
            <a:endParaRPr lang="pl-PL" sz="1200" dirty="0" smtClean="0"/>
          </a:p>
          <a:p>
            <a:pPr marL="628650" lvl="1" indent="-171450">
              <a:buFontTx/>
              <a:buChar char="-"/>
            </a:pPr>
            <a:r>
              <a:rPr lang="pl-PL" sz="1200" dirty="0" smtClean="0"/>
              <a:t>Płatowiec;</a:t>
            </a:r>
            <a:endParaRPr lang="pl-PL" sz="1200" dirty="0" smtClean="0"/>
          </a:p>
          <a:p>
            <a:pPr marL="628650" lvl="1" indent="-171450">
              <a:buFontTx/>
              <a:buChar char="-"/>
            </a:pPr>
            <a:r>
              <a:rPr lang="pl-PL" sz="1200" dirty="0" smtClean="0"/>
              <a:t>Napęd;</a:t>
            </a:r>
            <a:endParaRPr lang="pl-PL" sz="1200" dirty="0" smtClean="0"/>
          </a:p>
          <a:p>
            <a:pPr marL="628650" lvl="1" indent="-171450">
              <a:buFontTx/>
              <a:buChar char="-"/>
            </a:pPr>
            <a:r>
              <a:rPr lang="pl-PL" sz="1200" dirty="0" smtClean="0"/>
              <a:t>Sterowanie;</a:t>
            </a:r>
            <a:endParaRPr lang="pl-PL" sz="1200" dirty="0"/>
          </a:p>
          <a:p>
            <a:pPr marL="628650" lvl="1" indent="-171450">
              <a:buFontTx/>
              <a:buChar char="-"/>
            </a:pPr>
            <a:r>
              <a:rPr lang="pl-PL" sz="1200" dirty="0" smtClean="0"/>
              <a:t>Eksploatacja;</a:t>
            </a:r>
            <a:endParaRPr lang="pl-PL" sz="1200" dirty="0"/>
          </a:p>
          <a:p>
            <a:pPr marL="628650" lvl="1" indent="-171450">
              <a:buFontTx/>
              <a:buChar char="-"/>
            </a:pPr>
            <a:r>
              <a:rPr lang="pl-PL" sz="1200" dirty="0" smtClean="0"/>
              <a:t>Wymiana, naprawy, </a:t>
            </a:r>
            <a:r>
              <a:rPr lang="pl-PL" sz="1200" dirty="0" smtClean="0"/>
              <a:t>trwałość.</a:t>
            </a:r>
            <a:endParaRPr lang="pl-PL" sz="1200" dirty="0" smtClean="0"/>
          </a:p>
          <a:p>
            <a:pPr marL="628650" lvl="1" indent="-171450">
              <a:buFontTx/>
              <a:buChar char="-"/>
            </a:pP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42009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6480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1600" b="1" dirty="0"/>
              <a:t>Bezałogowe statki powietrzne – związane zagadnienia </a:t>
            </a:r>
          </a:p>
          <a:p>
            <a:pPr marL="0" indent="0" algn="ctr">
              <a:buNone/>
            </a:pPr>
            <a:r>
              <a:rPr lang="pl-PL" sz="1600" b="1" dirty="0"/>
              <a:t>i prawne regulacje</a:t>
            </a:r>
            <a:r>
              <a:rPr lang="pl-PL" sz="1600" b="1" dirty="0" smtClean="0"/>
              <a:t>.</a:t>
            </a:r>
            <a:endParaRPr lang="pl-PL" sz="1600" b="1" dirty="0"/>
          </a:p>
        </p:txBody>
      </p:sp>
      <p:sp>
        <p:nvSpPr>
          <p:cNvPr id="4" name="Prostokąt 3"/>
          <p:cNvSpPr/>
          <p:nvPr/>
        </p:nvSpPr>
        <p:spPr>
          <a:xfrm>
            <a:off x="395536" y="3284984"/>
            <a:ext cx="70927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/>
              <a:t>Dziękuję za uwagę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6628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1600" b="1" dirty="0"/>
              <a:t>Bezałogowe statki powietrzne – związane zagadnienia </a:t>
            </a:r>
          </a:p>
          <a:p>
            <a:pPr marL="0" indent="0" algn="ctr">
              <a:buNone/>
            </a:pPr>
            <a:r>
              <a:rPr lang="pl-PL" sz="1600" b="1" dirty="0"/>
              <a:t>i prawne regulacje</a:t>
            </a:r>
            <a:r>
              <a:rPr lang="pl-PL" sz="1600" b="1" dirty="0" smtClean="0"/>
              <a:t>.</a:t>
            </a:r>
            <a:endParaRPr lang="pl-PL" sz="1600" b="1" dirty="0"/>
          </a:p>
        </p:txBody>
      </p:sp>
      <p:sp>
        <p:nvSpPr>
          <p:cNvPr id="2" name="Prostokąt 1"/>
          <p:cNvSpPr/>
          <p:nvPr/>
        </p:nvSpPr>
        <p:spPr>
          <a:xfrm>
            <a:off x="827584" y="1412776"/>
            <a:ext cx="71287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dirty="0" smtClean="0"/>
              <a:t>Problemy związane z wykorzystanie bezzałogowych statków powietrznych:</a:t>
            </a:r>
          </a:p>
          <a:p>
            <a:pPr>
              <a:buNone/>
            </a:pPr>
            <a:endParaRPr lang="pl-PL" dirty="0" smtClean="0"/>
          </a:p>
          <a:p>
            <a:pPr marL="342900" indent="-342900">
              <a:buFont typeface="+mj-lt"/>
              <a:buAutoNum type="alphaLcPeriod"/>
            </a:pPr>
            <a:r>
              <a:rPr lang="pl-PL" dirty="0" smtClean="0"/>
              <a:t>techniczne</a:t>
            </a:r>
            <a:r>
              <a:rPr lang="pl-PL" dirty="0" smtClean="0"/>
              <a:t>: - projektowanie, produkcja, niezawodność, </a:t>
            </a:r>
            <a:r>
              <a:rPr lang="pl-PL" dirty="0" smtClean="0"/>
              <a:t>obsługa;</a:t>
            </a:r>
            <a:endParaRPr lang="pl-PL" dirty="0" smtClean="0"/>
          </a:p>
          <a:p>
            <a:pPr marL="342900" indent="-342900">
              <a:buFont typeface="+mj-lt"/>
              <a:buAutoNum type="alphaLcPeriod"/>
            </a:pPr>
            <a:r>
              <a:rPr lang="pl-PL" dirty="0" smtClean="0"/>
              <a:t>operacyjne</a:t>
            </a:r>
            <a:r>
              <a:rPr lang="pl-PL" dirty="0" smtClean="0"/>
              <a:t>: - czas lotu, prędkości wiatru, zjawiska pogodowe, sytuacje </a:t>
            </a:r>
            <a:r>
              <a:rPr lang="pl-PL" dirty="0" smtClean="0"/>
              <a:t>awaryjne;</a:t>
            </a:r>
            <a:endParaRPr lang="pl-PL" dirty="0" smtClean="0"/>
          </a:p>
          <a:p>
            <a:pPr marL="342900" indent="-342900">
              <a:buFont typeface="+mj-lt"/>
              <a:buAutoNum type="alphaLcPeriod"/>
            </a:pPr>
            <a:r>
              <a:rPr lang="pl-PL" dirty="0" smtClean="0"/>
              <a:t>organizacyjne</a:t>
            </a:r>
            <a:r>
              <a:rPr lang="pl-PL" dirty="0" smtClean="0"/>
              <a:t>: – przepisy, podział, nadzór, ubezpieczenia, ewidencja, RODO itp.</a:t>
            </a:r>
          </a:p>
          <a:p>
            <a:pPr marL="342900" indent="-342900">
              <a:buFont typeface="+mj-lt"/>
              <a:buAutoNum type="alphaLcPeriod"/>
            </a:pPr>
            <a:endParaRPr lang="pl-PL" dirty="0"/>
          </a:p>
          <a:p>
            <a:r>
              <a:rPr lang="pl-PL" dirty="0" smtClean="0"/>
              <a:t>Wykorzystanie - funkcja:</a:t>
            </a:r>
            <a:endParaRPr lang="pl-PL" dirty="0" smtClean="0"/>
          </a:p>
          <a:p>
            <a:endParaRPr lang="pl-PL" dirty="0" smtClean="0"/>
          </a:p>
          <a:p>
            <a:pPr marL="342900" indent="-342900">
              <a:buFont typeface="+mj-lt"/>
              <a:buAutoNum type="alphaLcPeriod"/>
            </a:pPr>
            <a:r>
              <a:rPr lang="pl-PL" dirty="0" smtClean="0"/>
              <a:t>rekreacyjna</a:t>
            </a:r>
            <a:r>
              <a:rPr lang="pl-PL" dirty="0" smtClean="0"/>
              <a:t>: do 600 </a:t>
            </a:r>
            <a:r>
              <a:rPr lang="pl-PL" dirty="0" smtClean="0"/>
              <a:t>g. </a:t>
            </a:r>
            <a:r>
              <a:rPr lang="pl-PL" dirty="0" smtClean="0"/>
              <a:t>bez świadectwa kwalifikacji dla </a:t>
            </a:r>
            <a:r>
              <a:rPr lang="pl-PL" dirty="0" smtClean="0"/>
              <a:t>operatora;</a:t>
            </a:r>
            <a:endParaRPr lang="pl-PL" dirty="0" smtClean="0"/>
          </a:p>
          <a:p>
            <a:pPr marL="342900" indent="-342900">
              <a:buFont typeface="+mj-lt"/>
              <a:buAutoNum type="alphaLcPeriod"/>
            </a:pPr>
            <a:r>
              <a:rPr lang="pl-PL" dirty="0" smtClean="0"/>
              <a:t>komercyjna</a:t>
            </a:r>
            <a:r>
              <a:rPr lang="pl-PL" dirty="0" smtClean="0"/>
              <a:t>: np. kontrola linii napowietrznych, obszarów leśnych, </a:t>
            </a:r>
            <a:r>
              <a:rPr lang="pl-PL" dirty="0" smtClean="0"/>
              <a:t>transport;</a:t>
            </a:r>
            <a:endParaRPr lang="pl-PL" dirty="0" smtClean="0"/>
          </a:p>
          <a:p>
            <a:pPr marL="342900" indent="-342900">
              <a:buFont typeface="+mj-lt"/>
              <a:buAutoNum type="alphaLcPeriod"/>
            </a:pPr>
            <a:r>
              <a:rPr lang="pl-PL" dirty="0" smtClean="0"/>
              <a:t>specjalna</a:t>
            </a:r>
            <a:r>
              <a:rPr lang="pl-PL" dirty="0" smtClean="0"/>
              <a:t>: np. wojsko, policja, straż graniczna, straż </a:t>
            </a:r>
            <a:r>
              <a:rPr lang="pl-PL" dirty="0" smtClean="0"/>
              <a:t>pożarna. </a:t>
            </a:r>
            <a:endParaRPr lang="pl-PL" dirty="0" smtClean="0"/>
          </a:p>
          <a:p>
            <a:pPr marL="342900" indent="-342900">
              <a:buFont typeface="+mj-lt"/>
              <a:buAutoNum type="alphaL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676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1600" b="1" dirty="0"/>
              <a:t>Bezałogowe statki powietrzne – związane zagadnienia </a:t>
            </a:r>
          </a:p>
          <a:p>
            <a:pPr marL="0" indent="0" algn="ctr">
              <a:buNone/>
            </a:pPr>
            <a:r>
              <a:rPr lang="pl-PL" sz="1600" b="1" dirty="0"/>
              <a:t>i prawne </a:t>
            </a:r>
            <a:r>
              <a:rPr lang="pl-PL" sz="1600" b="1" dirty="0" smtClean="0"/>
              <a:t>regulacje</a:t>
            </a:r>
            <a:endParaRPr lang="pl-PL" sz="1600" b="1" dirty="0"/>
          </a:p>
        </p:txBody>
      </p:sp>
      <p:sp>
        <p:nvSpPr>
          <p:cNvPr id="4" name="Prostokąt 3"/>
          <p:cNvSpPr/>
          <p:nvPr/>
        </p:nvSpPr>
        <p:spPr>
          <a:xfrm>
            <a:off x="251520" y="1049538"/>
            <a:ext cx="828092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ROZPORZĄDZENIE</a:t>
            </a:r>
          </a:p>
          <a:p>
            <a:pPr algn="ctr"/>
            <a:r>
              <a:rPr lang="pl-PL" sz="1600" dirty="0"/>
              <a:t>RADY MINISTRÓW</a:t>
            </a:r>
          </a:p>
          <a:p>
            <a:pPr algn="ctr"/>
            <a:r>
              <a:rPr lang="pl-PL" sz="1600" dirty="0"/>
              <a:t>z dnia 3 grudnia 2001 r.</a:t>
            </a:r>
          </a:p>
          <a:p>
            <a:pPr algn="ctr"/>
            <a:r>
              <a:rPr lang="pl-PL" sz="1600" dirty="0"/>
              <a:t>w sprawie rodzajów broni i amunicji oraz wykazu wyrobów i technologii o przeznaczeniu wojskowym lub policyjnym, na których wytwarzanie lub obrót </a:t>
            </a:r>
            <a:r>
              <a:rPr lang="pl-PL" sz="1600" u="sng" dirty="0"/>
              <a:t>jest wymagana koncesja.</a:t>
            </a:r>
          </a:p>
          <a:p>
            <a:endParaRPr lang="pl-PL" b="1" dirty="0" smtClean="0"/>
          </a:p>
          <a:p>
            <a:r>
              <a:rPr lang="pl-PL" sz="1600" dirty="0" smtClean="0"/>
              <a:t>Dz.U.01.145.1625</a:t>
            </a:r>
          </a:p>
          <a:p>
            <a:endParaRPr lang="pl-PL" sz="1600" dirty="0"/>
          </a:p>
          <a:p>
            <a:r>
              <a:rPr lang="pl-PL" sz="1600" dirty="0"/>
              <a:t>WT V. </a:t>
            </a:r>
            <a:r>
              <a:rPr lang="pl-PL" sz="1600" b="1" dirty="0"/>
              <a:t>Załogowe i bezzałogowe statki powietrzne, lotnicze zespoły napędowe, sprzęt lotniczy i jego </a:t>
            </a:r>
            <a:r>
              <a:rPr lang="pl-PL" sz="1600" b="1" dirty="0" smtClean="0"/>
              <a:t>składniki</a:t>
            </a:r>
          </a:p>
          <a:p>
            <a:endParaRPr lang="pl-PL" sz="1600" b="1" dirty="0"/>
          </a:p>
          <a:p>
            <a:r>
              <a:rPr lang="pl-PL" sz="1600" dirty="0" smtClean="0"/>
              <a:t>3</a:t>
            </a:r>
            <a:r>
              <a:rPr lang="pl-PL" sz="1600" dirty="0"/>
              <a:t>. Bezpilotowe statki powietrzne oraz ich systemy i urządzenia, takie jak: startu, lądowania, kierowania i kontroli lotu</a:t>
            </a:r>
            <a:r>
              <a:rPr lang="pl-PL" sz="1600" dirty="0" smtClean="0"/>
              <a:t>.</a:t>
            </a:r>
          </a:p>
          <a:p>
            <a:endParaRPr lang="pl-PL" sz="1600" dirty="0"/>
          </a:p>
          <a:p>
            <a:r>
              <a:rPr lang="pl-PL" sz="1600" dirty="0" smtClean="0"/>
              <a:t>Ust</a:t>
            </a:r>
            <a:r>
              <a:rPr lang="pl-PL" sz="1600" dirty="0"/>
              <a:t>. 2 i 3 obejmują również składniki i sprzęt pokrewny dla niewojskowych statków powietrznych lub silników lotniczych zaprojektowanych dla celów wojskowych i mających zastosowanie tylko do tych wojskowych składników i sprzętu przeznaczonego dla wojska.</a:t>
            </a:r>
          </a:p>
          <a:p>
            <a:endParaRPr lang="pl-PL" sz="1600" dirty="0" smtClean="0"/>
          </a:p>
          <a:p>
            <a:r>
              <a:rPr lang="pl-PL" sz="1600" dirty="0" smtClean="0"/>
              <a:t>5</a:t>
            </a:r>
            <a:r>
              <a:rPr lang="pl-PL" sz="1600" dirty="0"/>
              <a:t>. Naziemny sprzęt do obsługiwania statków powietrznych wymienionych w ust. 1-3 oraz sprzęt do uzupełniania paliwa w powietrzu.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59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1600" b="1" dirty="0"/>
              <a:t>Bezałogowe statki powietrzne – związane zagadnienia </a:t>
            </a:r>
          </a:p>
          <a:p>
            <a:pPr marL="0" indent="0" algn="ctr">
              <a:buNone/>
            </a:pPr>
            <a:r>
              <a:rPr lang="pl-PL" sz="1600" b="1" dirty="0"/>
              <a:t>i prawne regulacje</a:t>
            </a:r>
            <a:r>
              <a:rPr lang="pl-PL" sz="1600" b="1" dirty="0" smtClean="0"/>
              <a:t>.</a:t>
            </a:r>
            <a:endParaRPr lang="pl-PL" sz="1600" b="1" dirty="0"/>
          </a:p>
        </p:txBody>
      </p:sp>
      <p:sp>
        <p:nvSpPr>
          <p:cNvPr id="4" name="Prostokąt 3"/>
          <p:cNvSpPr/>
          <p:nvPr/>
        </p:nvSpPr>
        <p:spPr>
          <a:xfrm>
            <a:off x="539552" y="1052736"/>
            <a:ext cx="856895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/>
              <a:t>USTAWA z </a:t>
            </a:r>
            <a:r>
              <a:rPr lang="pl-PL" dirty="0"/>
              <a:t>dnia 22 czerwca 2001 r.</a:t>
            </a:r>
          </a:p>
          <a:p>
            <a:pPr algn="ctr"/>
            <a:r>
              <a:rPr lang="pl-PL" sz="1600" dirty="0"/>
              <a:t>o wykonywaniu działalności gospodarczej w zakresie wytwarzania i obrotu</a:t>
            </a:r>
          </a:p>
          <a:p>
            <a:pPr algn="ctr"/>
            <a:r>
              <a:rPr lang="pl-PL" sz="1600" dirty="0"/>
              <a:t>materiałami wybuchowymi, bronią, amunicją oraz wyrobami i technologią</a:t>
            </a:r>
          </a:p>
          <a:p>
            <a:pPr algn="ctr"/>
            <a:r>
              <a:rPr lang="pl-PL" sz="1600" dirty="0"/>
              <a:t>o przeznaczeniu wojskowym lub </a:t>
            </a:r>
            <a:r>
              <a:rPr lang="pl-PL" sz="1600" dirty="0" smtClean="0"/>
              <a:t>policyjnym</a:t>
            </a:r>
          </a:p>
          <a:p>
            <a:pPr algn="ctr"/>
            <a:endParaRPr lang="pl-PL" dirty="0"/>
          </a:p>
          <a:p>
            <a:r>
              <a:rPr lang="pl-PL" sz="1600" b="1" dirty="0"/>
              <a:t>Rozdział </a:t>
            </a:r>
            <a:r>
              <a:rPr lang="pl-PL" sz="1600" b="1" dirty="0" smtClean="0"/>
              <a:t>2</a:t>
            </a:r>
          </a:p>
          <a:p>
            <a:endParaRPr lang="pl-PL" sz="1600" dirty="0"/>
          </a:p>
          <a:p>
            <a:r>
              <a:rPr lang="pl-PL" sz="1600" dirty="0"/>
              <a:t>Zasady koncesjonowania działalności gospodarczej w zakresie </a:t>
            </a:r>
            <a:r>
              <a:rPr lang="pl-PL" sz="1600" dirty="0" smtClean="0"/>
              <a:t>wytwarzania i </a:t>
            </a:r>
            <a:r>
              <a:rPr lang="pl-PL" sz="1600" dirty="0"/>
              <a:t>obrotu materiałami wybuchowymi, bronią, </a:t>
            </a:r>
            <a:r>
              <a:rPr lang="pl-PL" sz="1600" dirty="0" smtClean="0"/>
              <a:t>amunicją </a:t>
            </a:r>
            <a:r>
              <a:rPr lang="pl-PL" sz="1600" dirty="0"/>
              <a:t>oraz </a:t>
            </a:r>
            <a:r>
              <a:rPr lang="pl-PL" sz="1600" dirty="0" smtClean="0"/>
              <a:t>wyrobami i </a:t>
            </a:r>
            <a:r>
              <a:rPr lang="pl-PL" sz="1600" dirty="0"/>
              <a:t>technologią o przeznaczeniu wojskowym lub policyjnym</a:t>
            </a:r>
          </a:p>
          <a:p>
            <a:r>
              <a:rPr lang="pl-PL" sz="1600" dirty="0"/>
              <a:t>Art. 6.</a:t>
            </a:r>
          </a:p>
          <a:p>
            <a:r>
              <a:rPr lang="pl-PL" sz="1600" dirty="0"/>
              <a:t>1. Wykonywanie działalności gospodarczej w zakresie:</a:t>
            </a:r>
          </a:p>
          <a:p>
            <a:r>
              <a:rPr lang="pl-PL" sz="1600" dirty="0"/>
              <a:t>1) wytwarzania i obrotu materiałami wybuchowymi, bronią, amunicją oraz </a:t>
            </a:r>
            <a:r>
              <a:rPr lang="pl-PL" sz="1600" u="sng" dirty="0" smtClean="0"/>
              <a:t>wyrobami </a:t>
            </a:r>
            <a:r>
              <a:rPr lang="pl-PL" sz="1600" u="sng" dirty="0"/>
              <a:t>o przeznaczeniu wojskowym lub policyjnym</a:t>
            </a:r>
            <a:r>
              <a:rPr lang="pl-PL" sz="1600" dirty="0"/>
              <a:t>,</a:t>
            </a:r>
          </a:p>
          <a:p>
            <a:r>
              <a:rPr lang="pl-PL" sz="1600" dirty="0"/>
              <a:t>2) obrotu technologią o przeznaczeniu wojskowym lub </a:t>
            </a:r>
            <a:r>
              <a:rPr lang="pl-PL" sz="1600" dirty="0" smtClean="0"/>
              <a:t>policyjnym wymaga </a:t>
            </a:r>
            <a:r>
              <a:rPr lang="pl-PL" sz="1600" dirty="0"/>
              <a:t>uzyskania koncesji, z zastrzeżeniem przypadków, o których mowa w </a:t>
            </a:r>
            <a:r>
              <a:rPr lang="pl-PL" sz="1600" dirty="0" smtClean="0"/>
              <a:t>ust</a:t>
            </a:r>
            <a:r>
              <a:rPr lang="pl-PL" sz="1600" dirty="0"/>
              <a:t>. 2. </a:t>
            </a:r>
          </a:p>
          <a:p>
            <a:pPr algn="ctr"/>
            <a:endParaRPr lang="pl-PL" dirty="0" smtClean="0"/>
          </a:p>
          <a:p>
            <a:pPr algn="ctr"/>
            <a:endParaRPr lang="pl-PL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773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6480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1600" b="1" dirty="0"/>
              <a:t>Bezałogowe statki powietrzne – związane zagadnienia </a:t>
            </a:r>
          </a:p>
          <a:p>
            <a:pPr marL="0" indent="0" algn="ctr">
              <a:buNone/>
            </a:pPr>
            <a:r>
              <a:rPr lang="pl-PL" sz="1600" b="1" dirty="0"/>
              <a:t>i prawne regulacje</a:t>
            </a:r>
            <a:r>
              <a:rPr lang="pl-PL" sz="1600" b="1" dirty="0" smtClean="0"/>
              <a:t>.</a:t>
            </a:r>
            <a:endParaRPr lang="pl-PL" sz="1600" b="1" dirty="0"/>
          </a:p>
        </p:txBody>
      </p:sp>
      <p:sp>
        <p:nvSpPr>
          <p:cNvPr id="4" name="Prostokąt 3"/>
          <p:cNvSpPr/>
          <p:nvPr/>
        </p:nvSpPr>
        <p:spPr>
          <a:xfrm>
            <a:off x="539552" y="764704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OBWIESZCZENIE</a:t>
            </a:r>
          </a:p>
          <a:p>
            <a:pPr algn="ctr"/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MINISTRA INFRASTRUKTURY I BUDOWNICTWA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</a:p>
          <a:p>
            <a:pPr algn="ctr"/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z dnia 27 października 2016 r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l-PL" sz="1200" b="1" dirty="0" smtClean="0"/>
              <a:t>… w </a:t>
            </a:r>
            <a:r>
              <a:rPr lang="pl-PL" sz="1200" b="1" dirty="0"/>
              <a:t>sprawie wyłączenia zastosowania niektórych przepisów ustawy – Prawo lotnicze do </a:t>
            </a:r>
            <a:r>
              <a:rPr lang="pl-PL" sz="1200" b="1" dirty="0" smtClean="0"/>
              <a:t>i niektórych rodzajów statków </a:t>
            </a:r>
            <a:r>
              <a:rPr lang="pl-PL" sz="1200" b="1" dirty="0"/>
              <a:t>powietrznych oraz określenia warunków i wymagań dotyczących używania tych </a:t>
            </a:r>
            <a:r>
              <a:rPr lang="pl-PL" sz="1200" b="1" dirty="0" smtClean="0"/>
              <a:t>statków. </a:t>
            </a:r>
          </a:p>
          <a:p>
            <a:pPr algn="ctr"/>
            <a:r>
              <a:rPr lang="pl-PL" sz="1200" b="1" dirty="0" smtClean="0"/>
              <a:t>Zał. Nr 6</a:t>
            </a:r>
          </a:p>
          <a:p>
            <a:r>
              <a:rPr lang="pl-PL" sz="1200" b="1" dirty="0" smtClean="0"/>
              <a:t>	Rozdział </a:t>
            </a:r>
            <a:r>
              <a:rPr lang="pl-PL" sz="1200" b="1" dirty="0"/>
              <a:t>3</a:t>
            </a:r>
          </a:p>
          <a:p>
            <a:r>
              <a:rPr lang="pl-PL" sz="1200" b="1" dirty="0"/>
              <a:t>Odpowiedzialność</a:t>
            </a:r>
          </a:p>
          <a:p>
            <a:r>
              <a:rPr lang="pl-PL" sz="1200" dirty="0"/>
              <a:t>3. Operator:</a:t>
            </a:r>
            <a:endParaRPr lang="pl-PL" sz="1200" b="1" dirty="0" smtClean="0"/>
          </a:p>
          <a:p>
            <a:r>
              <a:rPr lang="pl-PL" sz="1200" dirty="0" smtClean="0"/>
              <a:t>1</a:t>
            </a:r>
            <a:r>
              <a:rPr lang="pl-PL" sz="1200" dirty="0"/>
              <a:t>) zachowuje szczególną ostrożność, unika wszelkiego działania lub zaniechania, </a:t>
            </a:r>
            <a:r>
              <a:rPr lang="pl-PL" sz="1200" dirty="0" smtClean="0"/>
              <a:t>które mogłoby</a:t>
            </a:r>
            <a:r>
              <a:rPr lang="pl-PL" sz="1200" dirty="0"/>
              <a:t>:</a:t>
            </a:r>
          </a:p>
          <a:p>
            <a:r>
              <a:rPr lang="pl-PL" sz="1200" dirty="0" smtClean="0"/>
              <a:t>	a</a:t>
            </a:r>
            <a:r>
              <a:rPr lang="pl-PL" sz="1200" dirty="0"/>
              <a:t>) spowodować zagrożenie bezpieczeństwa, w tym zagrożenie bezpieczeństwa ruchu</a:t>
            </a:r>
          </a:p>
          <a:p>
            <a:r>
              <a:rPr lang="pl-PL" sz="1200" dirty="0" smtClean="0"/>
              <a:t>	     lotniczego</a:t>
            </a:r>
            <a:r>
              <a:rPr lang="pl-PL" sz="1200" dirty="0"/>
              <a:t>,</a:t>
            </a:r>
          </a:p>
          <a:p>
            <a:r>
              <a:rPr lang="pl-PL" sz="1200" dirty="0" smtClean="0"/>
              <a:t>	b</a:t>
            </a:r>
            <a:r>
              <a:rPr lang="pl-PL" sz="1200" dirty="0"/>
              <a:t>) utrudniać ruch lotniczy,</a:t>
            </a:r>
          </a:p>
          <a:p>
            <a:r>
              <a:rPr lang="pl-PL" sz="1200" dirty="0" smtClean="0"/>
              <a:t>	c</a:t>
            </a:r>
            <a:r>
              <a:rPr lang="pl-PL" sz="1200" dirty="0"/>
              <a:t>) zakłócić spokój lub porządek publiczny, oraz</a:t>
            </a:r>
          </a:p>
          <a:p>
            <a:r>
              <a:rPr lang="pl-PL" sz="1200" dirty="0" smtClean="0"/>
              <a:t>	d</a:t>
            </a:r>
            <a:r>
              <a:rPr lang="pl-PL" sz="1200" dirty="0"/>
              <a:t>) narazić kogokolwiek na szkodę;</a:t>
            </a:r>
            <a:endParaRPr lang="pl-PL" sz="1200" b="1" dirty="0" smtClean="0"/>
          </a:p>
          <a:p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200" dirty="0"/>
              <a:t>5) używa modelu latającego oraz urządzeń sterujących zgodnie z zaleceniami i ograniczeniami</a:t>
            </a:r>
          </a:p>
          <a:p>
            <a:r>
              <a:rPr lang="pl-PL" sz="1200" dirty="0" smtClean="0"/>
              <a:t>     określonymi </a:t>
            </a:r>
            <a:r>
              <a:rPr lang="pl-PL" sz="1200" dirty="0"/>
              <a:t>przez producenta, </a:t>
            </a:r>
            <a:r>
              <a:rPr lang="pl-PL" sz="1200" u="sng" dirty="0"/>
              <a:t>jeżeli zostały opublikowane</a:t>
            </a:r>
            <a:r>
              <a:rPr lang="pl-PL" sz="1200" dirty="0"/>
              <a:t>;</a:t>
            </a:r>
          </a:p>
          <a:p>
            <a:r>
              <a:rPr lang="pl-PL" sz="1200" dirty="0"/>
              <a:t>6) przed lotem dokonuje kontroli stanu technicznego modelu latającego;</a:t>
            </a:r>
          </a:p>
          <a:p>
            <a:r>
              <a:rPr lang="pl-PL" sz="1200" dirty="0"/>
              <a:t>7) wykonuje loty jedynie modelem latającym, </a:t>
            </a:r>
            <a:r>
              <a:rPr lang="pl-PL" sz="1200" u="sng" dirty="0"/>
              <a:t>który jest sprawny technicznie</a:t>
            </a:r>
            <a:r>
              <a:rPr lang="pl-PL" sz="1200" dirty="0" smtClean="0"/>
              <a:t>.</a:t>
            </a:r>
          </a:p>
          <a:p>
            <a:r>
              <a:rPr lang="pl-PL" sz="1200" b="1" dirty="0" smtClean="0"/>
              <a:t>	</a:t>
            </a:r>
          </a:p>
          <a:p>
            <a:r>
              <a:rPr lang="pl-PL" sz="1200" b="1" dirty="0"/>
              <a:t>	</a:t>
            </a:r>
            <a:r>
              <a:rPr lang="pl-PL" sz="1200" b="1" dirty="0" smtClean="0"/>
              <a:t>Rozdział </a:t>
            </a:r>
            <a:r>
              <a:rPr lang="pl-PL" sz="1200" b="1" dirty="0"/>
              <a:t>4</a:t>
            </a:r>
          </a:p>
          <a:p>
            <a:r>
              <a:rPr lang="pl-PL" sz="1200" b="1" dirty="0"/>
              <a:t>Zasady wykonywania lotów</a:t>
            </a: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1200" dirty="0"/>
              <a:t>2) zapewniając w każdej fazie lotu bezpieczną odległość poziomą od osób, mienia lub innych</a:t>
            </a:r>
          </a:p>
          <a:p>
            <a:r>
              <a:rPr lang="pl-PL" sz="1200" dirty="0" smtClean="0"/>
              <a:t>     użytkowników </a:t>
            </a:r>
            <a:r>
              <a:rPr lang="pl-PL" sz="1200" dirty="0"/>
              <a:t>przestrzeni powietrznej na wypadek awarii lub </a:t>
            </a:r>
            <a:r>
              <a:rPr lang="pl-PL" sz="1200" u="sng" dirty="0"/>
              <a:t>utraty kontroli </a:t>
            </a:r>
            <a:r>
              <a:rPr lang="pl-PL" sz="1200" dirty="0"/>
              <a:t>nad modelem</a:t>
            </a:r>
          </a:p>
          <a:p>
            <a:r>
              <a:rPr lang="pl-PL" sz="1200" dirty="0" smtClean="0"/>
              <a:t>     latającym</a:t>
            </a:r>
            <a:r>
              <a:rPr lang="pl-PL" sz="1200" dirty="0"/>
              <a:t>;</a:t>
            </a:r>
          </a:p>
          <a:p>
            <a:r>
              <a:rPr lang="pl-PL" sz="1200" dirty="0"/>
              <a:t>3) zachowując odległość poziomą nie mniejszą niż 100 m od granic zabudowy miejscowości</a:t>
            </a:r>
            <a:r>
              <a:rPr lang="pl-PL" sz="1200" dirty="0" smtClean="0"/>
              <a:t>,</a:t>
            </a:r>
          </a:p>
          <a:p>
            <a:r>
              <a:rPr lang="pl-PL" sz="1200" dirty="0" smtClean="0"/>
              <a:t>    miast</a:t>
            </a:r>
            <a:r>
              <a:rPr lang="pl-PL" sz="1200" dirty="0"/>
              <a:t>, osiedli lub od zgromadzeń osób na wolnym powietrzu;</a:t>
            </a:r>
          </a:p>
          <a:p>
            <a:r>
              <a:rPr lang="pl-PL" sz="1200" dirty="0"/>
              <a:t>4) zachowując odległość poziomą nie mniejszą niż 30 m od osób, pojazdów, </a:t>
            </a:r>
            <a:r>
              <a:rPr lang="pl-PL" sz="1200" dirty="0" smtClean="0"/>
              <a:t>obiektów budowlanych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   </a:t>
            </a:r>
            <a:r>
              <a:rPr lang="pl-PL" sz="1200" dirty="0"/>
              <a:t>niebędących w dyspozycji lub pod kontrolą operatora</a:t>
            </a:r>
            <a:r>
              <a:rPr lang="pl-PL" sz="1200" dirty="0" smtClean="0"/>
              <a:t>;</a:t>
            </a: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59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6480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1600" b="1" dirty="0"/>
              <a:t>Bezałogowe statki powietrzne – związane zagadnienia </a:t>
            </a:r>
          </a:p>
          <a:p>
            <a:pPr marL="0" indent="0" algn="ctr">
              <a:buNone/>
            </a:pPr>
            <a:r>
              <a:rPr lang="pl-PL" sz="1600" b="1" dirty="0"/>
              <a:t>i prawne regulacje</a:t>
            </a:r>
            <a:r>
              <a:rPr lang="pl-PL" sz="1600" b="1" dirty="0" smtClean="0"/>
              <a:t>.</a:t>
            </a:r>
            <a:endParaRPr lang="pl-PL" sz="1600" b="1" dirty="0"/>
          </a:p>
        </p:txBody>
      </p:sp>
      <p:sp>
        <p:nvSpPr>
          <p:cNvPr id="4" name="Prostokąt 3"/>
          <p:cNvSpPr/>
          <p:nvPr/>
        </p:nvSpPr>
        <p:spPr>
          <a:xfrm>
            <a:off x="539552" y="764704"/>
            <a:ext cx="70927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OBWIESZCZENIE</a:t>
            </a:r>
          </a:p>
          <a:p>
            <a:pPr algn="ctr"/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MINISTRA INFRASTRUKTURY I </a:t>
            </a:r>
            <a:r>
              <a:rPr lang="pl-PL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BUDOWNICTWA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z dnia 27 października 2016 r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l-PL" sz="1200" b="1" dirty="0" smtClean="0"/>
              <a:t>… w </a:t>
            </a:r>
            <a:r>
              <a:rPr lang="pl-PL" sz="1200" b="1" dirty="0"/>
              <a:t>sprawie wyłączenia zastosowania niektórych przepisów ustawy – Prawo lotnicze do niektórych </a:t>
            </a:r>
            <a:r>
              <a:rPr lang="pl-PL" sz="1200" b="1" dirty="0" smtClean="0"/>
              <a:t>rodzajów statków </a:t>
            </a:r>
            <a:r>
              <a:rPr lang="pl-PL" sz="1200" b="1" dirty="0"/>
              <a:t>powietrznych oraz określenia warunków i wymagań dotyczących używania tych </a:t>
            </a:r>
            <a:r>
              <a:rPr lang="pl-PL" sz="1200" b="1" dirty="0" smtClean="0"/>
              <a:t>statków. </a:t>
            </a:r>
          </a:p>
          <a:p>
            <a:pPr algn="ctr"/>
            <a:r>
              <a:rPr lang="pl-PL" sz="1200" b="1" dirty="0" smtClean="0"/>
              <a:t>Zał. Nr 6</a:t>
            </a:r>
          </a:p>
        </p:txBody>
      </p:sp>
      <p:sp>
        <p:nvSpPr>
          <p:cNvPr id="2" name="Prostokąt 1"/>
          <p:cNvSpPr/>
          <p:nvPr/>
        </p:nvSpPr>
        <p:spPr>
          <a:xfrm>
            <a:off x="323528" y="2149699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b="1" dirty="0" smtClean="0"/>
              <a:t>Rozdział 4</a:t>
            </a:r>
          </a:p>
          <a:p>
            <a:r>
              <a:rPr lang="pl-PL" sz="1200" dirty="0" smtClean="0"/>
              <a:t>Pkt. 4.1.</a:t>
            </a:r>
            <a:endParaRPr lang="pl-PL" sz="1200" dirty="0"/>
          </a:p>
          <a:p>
            <a:r>
              <a:rPr lang="pl-PL" sz="1200" dirty="0" smtClean="0"/>
              <a:t>2</a:t>
            </a:r>
            <a:r>
              <a:rPr lang="pl-PL" sz="1200" dirty="0"/>
              <a:t>) zapewniając w każdej fazie lotu bezpieczną odległość poziomą od osób, mienia lub </a:t>
            </a:r>
            <a:r>
              <a:rPr lang="pl-PL" sz="1200" dirty="0" smtClean="0"/>
              <a:t>innych użytkowników </a:t>
            </a:r>
            <a:r>
              <a:rPr lang="pl-PL" sz="1200" dirty="0"/>
              <a:t>przestrzeni </a:t>
            </a:r>
            <a:endParaRPr lang="pl-PL" sz="1200" dirty="0" smtClean="0"/>
          </a:p>
          <a:p>
            <a:r>
              <a:rPr lang="pl-PL" sz="1200" dirty="0" smtClean="0"/>
              <a:t>    powietrznej </a:t>
            </a:r>
            <a:r>
              <a:rPr lang="pl-PL" sz="1200" dirty="0"/>
              <a:t>na wypadek awarii lub utraty kontroli nad </a:t>
            </a:r>
            <a:r>
              <a:rPr lang="pl-PL" sz="1200" dirty="0" smtClean="0"/>
              <a:t>modelem latającym</a:t>
            </a:r>
            <a:r>
              <a:rPr lang="pl-PL" sz="1200" dirty="0"/>
              <a:t>;</a:t>
            </a:r>
          </a:p>
          <a:p>
            <a:r>
              <a:rPr lang="pl-PL" sz="1200" dirty="0"/>
              <a:t>3) zachowując odległość poziomą nie mniejszą niż 100 m od granic zabudowy miejscowości</a:t>
            </a:r>
            <a:r>
              <a:rPr lang="pl-PL" sz="1200" dirty="0" smtClean="0"/>
              <a:t>, miast</a:t>
            </a:r>
            <a:r>
              <a:rPr lang="pl-PL" sz="1200" dirty="0"/>
              <a:t>, osiedli lub od </a:t>
            </a:r>
            <a:endParaRPr lang="pl-PL" sz="1200" dirty="0" smtClean="0"/>
          </a:p>
          <a:p>
            <a:r>
              <a:rPr lang="pl-PL" sz="1200" dirty="0"/>
              <a:t> </a:t>
            </a:r>
            <a:r>
              <a:rPr lang="pl-PL" sz="1200" dirty="0" smtClean="0"/>
              <a:t>    zgromadzeń </a:t>
            </a:r>
            <a:r>
              <a:rPr lang="pl-PL" sz="1200" dirty="0"/>
              <a:t>osób na wolnym powietrzu;</a:t>
            </a:r>
          </a:p>
          <a:p>
            <a:r>
              <a:rPr lang="pl-PL" sz="1200" dirty="0"/>
              <a:t>4) zachowując odległość poziomą nie mniejszą niż 30 m od osób, pojazdów, </a:t>
            </a:r>
            <a:r>
              <a:rPr lang="pl-PL" sz="1200" dirty="0" smtClean="0"/>
              <a:t>obiektów budowlanych </a:t>
            </a:r>
            <a:r>
              <a:rPr lang="pl-PL" sz="1200" dirty="0"/>
              <a:t>niebędących </a:t>
            </a:r>
            <a:r>
              <a:rPr lang="pl-PL" sz="1200" dirty="0" smtClean="0"/>
              <a:t>w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   dyspozycji </a:t>
            </a:r>
            <a:r>
              <a:rPr lang="pl-PL" sz="1200" dirty="0"/>
              <a:t>lub pod kontrolą operatora</a:t>
            </a:r>
            <a:r>
              <a:rPr lang="pl-PL" sz="1200" dirty="0" smtClean="0"/>
              <a:t>;</a:t>
            </a:r>
          </a:p>
          <a:p>
            <a:endParaRPr lang="pl-PL" sz="1200" dirty="0"/>
          </a:p>
          <a:p>
            <a:r>
              <a:rPr lang="pl-PL" sz="1200" dirty="0"/>
              <a:t>4.2. Warunków, o których mowa w pkt 4.1 </a:t>
            </a:r>
            <a:r>
              <a:rPr lang="pl-PL" sz="1200" dirty="0" err="1"/>
              <a:t>ppkt</a:t>
            </a:r>
            <a:r>
              <a:rPr lang="pl-PL" sz="1200" dirty="0"/>
              <a:t> 3 i 4, nie stosuje się w </a:t>
            </a:r>
            <a:r>
              <a:rPr lang="pl-PL" sz="1200" dirty="0" smtClean="0"/>
              <a:t>przypadku wykonywania </a:t>
            </a:r>
            <a:r>
              <a:rPr lang="pl-PL" sz="1200" dirty="0"/>
              <a:t>lotów modelami latającymi</a:t>
            </a:r>
            <a:r>
              <a:rPr lang="pl-PL" sz="1200" dirty="0" smtClean="0"/>
              <a:t>,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     </a:t>
            </a:r>
            <a:r>
              <a:rPr lang="pl-PL" sz="1200" dirty="0"/>
              <a:t>których masa startowa </a:t>
            </a:r>
            <a:r>
              <a:rPr lang="pl-PL" sz="1200" u="sng" dirty="0"/>
              <a:t>nie przekracza 0,6 kg.</a:t>
            </a:r>
          </a:p>
          <a:p>
            <a:r>
              <a:rPr lang="pl-PL" sz="1200" dirty="0"/>
              <a:t>4.3 Warunków, o których mowa w pkt 4.1 </a:t>
            </a:r>
            <a:r>
              <a:rPr lang="pl-PL" sz="1200" dirty="0" err="1"/>
              <a:t>ppkt</a:t>
            </a:r>
            <a:r>
              <a:rPr lang="pl-PL" sz="1200" dirty="0"/>
              <a:t> 6, 7, 10 i 11, nie stosuje się w </a:t>
            </a:r>
            <a:r>
              <a:rPr lang="pl-PL" sz="1200" dirty="0" smtClean="0"/>
              <a:t>przypadku wykonywania </a:t>
            </a:r>
            <a:r>
              <a:rPr lang="pl-PL" sz="1200" dirty="0"/>
              <a:t>lotów modelami </a:t>
            </a:r>
            <a:endParaRPr lang="pl-PL" sz="1200" dirty="0" smtClean="0"/>
          </a:p>
          <a:p>
            <a:r>
              <a:rPr lang="pl-PL" sz="1200" dirty="0"/>
              <a:t> </a:t>
            </a:r>
            <a:r>
              <a:rPr lang="pl-PL" sz="1200" dirty="0" smtClean="0"/>
              <a:t>     latającymi</a:t>
            </a:r>
            <a:r>
              <a:rPr lang="pl-PL" sz="1200" dirty="0"/>
              <a:t>, których masa startowa nie </a:t>
            </a:r>
            <a:r>
              <a:rPr lang="pl-PL" sz="1200" u="sng" dirty="0"/>
              <a:t>przekracza 0,6 kg, </a:t>
            </a:r>
            <a:r>
              <a:rPr lang="pl-PL" sz="1200" u="sng" dirty="0" smtClean="0"/>
              <a:t>w </a:t>
            </a:r>
            <a:r>
              <a:rPr lang="pl-PL" sz="1200" dirty="0" smtClean="0"/>
              <a:t>przypadku </a:t>
            </a:r>
            <a:r>
              <a:rPr lang="pl-PL" sz="1200" dirty="0"/>
              <a:t>wykonywania lotów w odległości większej niż 1 </a:t>
            </a:r>
            <a:endParaRPr lang="pl-PL" sz="1200" dirty="0" smtClean="0"/>
          </a:p>
          <a:p>
            <a:r>
              <a:rPr lang="pl-PL" sz="1200" dirty="0"/>
              <a:t> </a:t>
            </a:r>
            <a:r>
              <a:rPr lang="pl-PL" sz="1200" dirty="0" smtClean="0"/>
              <a:t>     km </a:t>
            </a:r>
            <a:r>
              <a:rPr lang="pl-PL" sz="1200" dirty="0"/>
              <a:t>od granicy lotniska lub </a:t>
            </a:r>
            <a:r>
              <a:rPr lang="pl-PL" sz="1200" dirty="0" smtClean="0"/>
              <a:t>poza terenem </a:t>
            </a:r>
            <a:r>
              <a:rPr lang="pl-PL" sz="1200" dirty="0"/>
              <a:t>obiektów chronionych przez strefę P do wysokości nie większej niż 30 m lub do</a:t>
            </a:r>
          </a:p>
          <a:p>
            <a:r>
              <a:rPr lang="pl-PL" sz="1200" dirty="0" smtClean="0"/>
              <a:t>      wysokości </a:t>
            </a:r>
            <a:r>
              <a:rPr lang="pl-PL" sz="1200" dirty="0"/>
              <a:t>najwyższej przeszkody takiej jak drzewa lub obiekty budowlane znajdujące się </a:t>
            </a:r>
            <a:r>
              <a:rPr lang="pl-PL" sz="1200" dirty="0" smtClean="0"/>
              <a:t>w promieniu </a:t>
            </a:r>
            <a:r>
              <a:rPr lang="pl-PL" sz="1200" dirty="0"/>
              <a:t>do 100 m </a:t>
            </a:r>
            <a:r>
              <a:rPr lang="pl-PL" sz="1200" dirty="0" smtClean="0"/>
              <a:t>od</a:t>
            </a:r>
          </a:p>
          <a:p>
            <a:r>
              <a:rPr lang="pl-PL" sz="1200" dirty="0" smtClean="0"/>
              <a:t>      operatora</a:t>
            </a:r>
            <a:r>
              <a:rPr lang="pl-PL" sz="1200" dirty="0"/>
              <a:t>.</a:t>
            </a:r>
          </a:p>
          <a:p>
            <a:r>
              <a:rPr lang="pl-PL" sz="1200" dirty="0"/>
              <a:t>4.4. Warunków, o których mowa w pkt 4.1 </a:t>
            </a:r>
            <a:r>
              <a:rPr lang="pl-PL" sz="1200" dirty="0" err="1"/>
              <a:t>ppkt</a:t>
            </a:r>
            <a:r>
              <a:rPr lang="pl-PL" sz="1200" dirty="0"/>
              <a:t> 6 i 7, nie stosuje się w </a:t>
            </a:r>
            <a:r>
              <a:rPr lang="pl-PL" sz="1200" dirty="0" smtClean="0"/>
              <a:t>przypadku wykonywania </a:t>
            </a:r>
            <a:r>
              <a:rPr lang="pl-PL" sz="1200" dirty="0"/>
              <a:t>lotów modelami latającymi </a:t>
            </a:r>
            <a:r>
              <a:rPr lang="pl-PL" sz="1200" dirty="0" smtClean="0"/>
              <a:t>o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      </a:t>
            </a:r>
            <a:r>
              <a:rPr lang="pl-PL" sz="1200" dirty="0"/>
              <a:t>masie startowej </a:t>
            </a:r>
            <a:r>
              <a:rPr lang="pl-PL" sz="1200" u="sng" dirty="0"/>
              <a:t>nie większej niż 25 kg </a:t>
            </a:r>
            <a:r>
              <a:rPr lang="pl-PL" sz="1200" dirty="0" smtClean="0"/>
              <a:t>w odległości </a:t>
            </a:r>
            <a:r>
              <a:rPr lang="pl-PL" sz="1200" dirty="0"/>
              <a:t>większej niż 6 km od granicy lotniska i do wysokości nie większej </a:t>
            </a:r>
            <a:endParaRPr lang="pl-PL" sz="1200" dirty="0" smtClean="0"/>
          </a:p>
          <a:p>
            <a:r>
              <a:rPr lang="pl-PL" sz="1200" dirty="0"/>
              <a:t> </a:t>
            </a:r>
            <a:r>
              <a:rPr lang="pl-PL" sz="1200" dirty="0" smtClean="0"/>
              <a:t>      niż </a:t>
            </a:r>
            <a:r>
              <a:rPr lang="pl-PL" sz="1200" dirty="0"/>
              <a:t>100 m </a:t>
            </a:r>
            <a:r>
              <a:rPr lang="pl-PL" sz="1200" dirty="0" smtClean="0"/>
              <a:t>nad poziomem </a:t>
            </a:r>
            <a:r>
              <a:rPr lang="pl-PL" sz="1200" dirty="0"/>
              <a:t>terenu.</a:t>
            </a:r>
          </a:p>
          <a:p>
            <a:r>
              <a:rPr lang="pl-PL" sz="1200" dirty="0"/>
              <a:t>4.5. Warunków, o których mowa w pkt 4.1 </a:t>
            </a:r>
            <a:r>
              <a:rPr lang="pl-PL" sz="1200" dirty="0" err="1"/>
              <a:t>ppkt</a:t>
            </a:r>
            <a:r>
              <a:rPr lang="pl-PL" sz="1200" dirty="0"/>
              <a:t> 1–5, nie stosuje się w </a:t>
            </a:r>
            <a:r>
              <a:rPr lang="pl-PL" sz="1200" dirty="0" smtClean="0"/>
              <a:t>przypadku wykonywania </a:t>
            </a:r>
            <a:r>
              <a:rPr lang="pl-PL" sz="1200" dirty="0"/>
              <a:t>lotów modelami latającymi na </a:t>
            </a:r>
            <a:endParaRPr lang="pl-PL" sz="1200" dirty="0" smtClean="0"/>
          </a:p>
          <a:p>
            <a:r>
              <a:rPr lang="pl-PL" sz="1200" dirty="0"/>
              <a:t> </a:t>
            </a:r>
            <a:r>
              <a:rPr lang="pl-PL" sz="1200" dirty="0" smtClean="0"/>
              <a:t>     uwięzi </a:t>
            </a:r>
            <a:r>
              <a:rPr lang="pl-PL" sz="1200" dirty="0"/>
              <a:t>nie dłuższej niż 100 m.</a:t>
            </a:r>
          </a:p>
        </p:txBody>
      </p:sp>
    </p:spTree>
    <p:extLst>
      <p:ext uri="{BB962C8B-B14F-4D97-AF65-F5344CB8AC3E}">
        <p14:creationId xmlns:p14="http://schemas.microsoft.com/office/powerpoint/2010/main" val="232019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6480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1600" b="1" dirty="0"/>
              <a:t>Bezałogowe statki powietrzne – związane zagadnienia </a:t>
            </a:r>
          </a:p>
          <a:p>
            <a:pPr marL="0" indent="0" algn="ctr">
              <a:buNone/>
            </a:pPr>
            <a:r>
              <a:rPr lang="pl-PL" sz="1600" b="1" dirty="0"/>
              <a:t>i prawne regulacje</a:t>
            </a:r>
            <a:r>
              <a:rPr lang="pl-PL" sz="1600" b="1" dirty="0" smtClean="0"/>
              <a:t>.</a:t>
            </a:r>
            <a:endParaRPr lang="pl-PL" sz="1600" b="1" dirty="0"/>
          </a:p>
        </p:txBody>
      </p:sp>
      <p:sp>
        <p:nvSpPr>
          <p:cNvPr id="4" name="Prostokąt 3"/>
          <p:cNvSpPr/>
          <p:nvPr/>
        </p:nvSpPr>
        <p:spPr>
          <a:xfrm>
            <a:off x="539552" y="764704"/>
            <a:ext cx="70927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OBWIESZCZENIE</a:t>
            </a:r>
          </a:p>
          <a:p>
            <a:pPr algn="ctr"/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MINISTRA INFRASTRUKTURY I </a:t>
            </a:r>
            <a:r>
              <a:rPr lang="pl-PL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BUDOWNICTWA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z dnia 27 października 2016 r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l-PL" sz="1200" b="1" dirty="0" smtClean="0"/>
              <a:t>… w </a:t>
            </a:r>
            <a:r>
              <a:rPr lang="pl-PL" sz="1200" b="1" dirty="0"/>
              <a:t>sprawie wyłączenia zastosowania niektórych przepisów ustawy – Prawo lotnicze do niektórych </a:t>
            </a:r>
            <a:r>
              <a:rPr lang="pl-PL" sz="1200" b="1" dirty="0" smtClean="0"/>
              <a:t>rodzajów statków </a:t>
            </a:r>
            <a:r>
              <a:rPr lang="pl-PL" sz="1200" b="1" dirty="0"/>
              <a:t>powietrznych oraz określenia warunków i wymagań dotyczących używania tych </a:t>
            </a:r>
            <a:r>
              <a:rPr lang="pl-PL" sz="1200" b="1" dirty="0" smtClean="0"/>
              <a:t>statków. </a:t>
            </a:r>
          </a:p>
          <a:p>
            <a:pPr algn="ctr"/>
            <a:r>
              <a:rPr lang="pl-PL" sz="1200" b="1" dirty="0" smtClean="0"/>
              <a:t>Zał. Nr 6</a:t>
            </a:r>
          </a:p>
          <a:p>
            <a:pPr algn="ctr"/>
            <a:endParaRPr lang="pl-PL" sz="1200" b="1" dirty="0"/>
          </a:p>
          <a:p>
            <a:pPr algn="ctr"/>
            <a:endParaRPr lang="pl-PL" sz="1200" b="1" dirty="0" smtClean="0"/>
          </a:p>
          <a:p>
            <a:r>
              <a:rPr lang="pl-PL" sz="1200" b="1" dirty="0" smtClean="0"/>
              <a:t>Ubezpieczenie OC użytkownika.</a:t>
            </a:r>
          </a:p>
          <a:p>
            <a:endParaRPr lang="pl-PL" sz="1200" dirty="0" smtClean="0"/>
          </a:p>
          <a:p>
            <a:r>
              <a:rPr lang="pl-PL" sz="1200" dirty="0" smtClean="0"/>
              <a:t>Podział bezzałogowych statków powietrznych ze względu na masę (lotnicze i ubezpieczeń):</a:t>
            </a:r>
          </a:p>
          <a:p>
            <a:endParaRPr lang="pl-PL" sz="1200" dirty="0"/>
          </a:p>
          <a:p>
            <a:pPr marL="171450" indent="-171450">
              <a:buFontTx/>
              <a:buChar char="-"/>
            </a:pPr>
            <a:r>
              <a:rPr lang="pl-PL" sz="1200" dirty="0" smtClean="0"/>
              <a:t>do 0.6 kg  - lekki</a:t>
            </a:r>
          </a:p>
          <a:p>
            <a:pPr marL="171450" indent="-171450">
              <a:buFontTx/>
              <a:buChar char="-"/>
            </a:pPr>
            <a:r>
              <a:rPr lang="pl-PL" sz="1200" dirty="0" smtClean="0"/>
              <a:t>do 20 kg   – </a:t>
            </a:r>
            <a:r>
              <a:rPr lang="pl-PL" sz="1200" dirty="0" smtClean="0"/>
              <a:t>lekki (w </a:t>
            </a:r>
            <a:r>
              <a:rPr lang="pl-PL" sz="1200" dirty="0" smtClean="0"/>
              <a:t>zakresie ubezpieczenia – zał. Nr 7 ( 10 000 SDR/ do 20 kg 3 000 SDR)</a:t>
            </a:r>
          </a:p>
          <a:p>
            <a:pPr marL="171450" indent="-171450">
              <a:buFontTx/>
              <a:buChar char="-"/>
            </a:pPr>
            <a:r>
              <a:rPr lang="pl-PL" sz="1200" dirty="0" smtClean="0"/>
              <a:t>do 25 kg   - lekki</a:t>
            </a:r>
          </a:p>
          <a:p>
            <a:pPr marL="171450" indent="-171450">
              <a:buFontTx/>
              <a:buChar char="-"/>
            </a:pPr>
            <a:r>
              <a:rPr lang="pl-PL" sz="1200" dirty="0" smtClean="0"/>
              <a:t>do 150 kg – Kategoria specjalna - lekki (również w celach innych niż rekreacyjne i sportowe)</a:t>
            </a:r>
          </a:p>
          <a:p>
            <a:pPr marL="171450" indent="-171450">
              <a:buFontTx/>
              <a:buChar char="-"/>
            </a:pPr>
            <a:r>
              <a:rPr lang="pl-PL" sz="1200" dirty="0" smtClean="0"/>
              <a:t>&gt;   150 kg - ciężki</a:t>
            </a:r>
          </a:p>
          <a:p>
            <a:pPr marL="171450" indent="-171450">
              <a:buFontTx/>
              <a:buChar char="-"/>
            </a:pPr>
            <a:endParaRPr lang="pl-PL" sz="1200" dirty="0"/>
          </a:p>
          <a:p>
            <a:r>
              <a:rPr lang="pl-PL" sz="1200" dirty="0" smtClean="0"/>
              <a:t>Zgodnie z </a:t>
            </a:r>
            <a:r>
              <a:rPr lang="pl-PL" sz="1200" b="1" dirty="0" smtClean="0"/>
              <a:t>ROZPORZĄDZENIE MINISTRA </a:t>
            </a:r>
            <a:r>
              <a:rPr lang="pl-PL" sz="1200" b="1" dirty="0"/>
              <a:t>TRANSPORTU, BUDOWNICTWA I GOSPODARKI MORSKIEJ </a:t>
            </a:r>
            <a:r>
              <a:rPr lang="pl-PL" sz="1200" dirty="0"/>
              <a:t>1)</a:t>
            </a:r>
          </a:p>
          <a:p>
            <a:r>
              <a:rPr lang="pl-PL" sz="1200" dirty="0"/>
              <a:t>z dnia 7 sierpnia 2013 r</a:t>
            </a:r>
            <a:r>
              <a:rPr lang="pl-PL" sz="1200" dirty="0" smtClean="0"/>
              <a:t>. </a:t>
            </a:r>
            <a:r>
              <a:rPr lang="pl-PL" sz="1200" b="1" dirty="0" smtClean="0"/>
              <a:t>w </a:t>
            </a:r>
            <a:r>
              <a:rPr lang="pl-PL" sz="1200" b="1" dirty="0"/>
              <a:t>sprawie klasyfikacji statków </a:t>
            </a:r>
            <a:r>
              <a:rPr lang="pl-PL" sz="1200" b="1" dirty="0" smtClean="0"/>
              <a:t>powietrznych:</a:t>
            </a:r>
          </a:p>
          <a:p>
            <a:endParaRPr lang="pl-PL" sz="1200" b="1" dirty="0"/>
          </a:p>
          <a:p>
            <a:r>
              <a:rPr lang="pl-PL" sz="1200" dirty="0" smtClean="0"/>
              <a:t>K5 Niekwalifikowany 		UL. Urządzenie latające 		MTO &lt;    25 kg</a:t>
            </a:r>
          </a:p>
          <a:p>
            <a:r>
              <a:rPr lang="pl-PL" sz="1200" dirty="0" smtClean="0"/>
              <a:t>K4 Kwalifikowany 		UM-150</a:t>
            </a:r>
            <a:r>
              <a:rPr lang="pl-PL" sz="1200" dirty="0"/>
              <a:t>. Bezzałogowy </a:t>
            </a:r>
            <a:r>
              <a:rPr lang="pl-PL" sz="1200" dirty="0" smtClean="0"/>
              <a:t>statek powietrzny MTO 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pl-PL" sz="1200" dirty="0" smtClean="0"/>
              <a:t> 150 kg</a:t>
            </a:r>
          </a:p>
          <a:p>
            <a:endParaRPr lang="pl-PL" sz="1200" dirty="0" smtClean="0"/>
          </a:p>
        </p:txBody>
      </p:sp>
    </p:spTree>
    <p:extLst>
      <p:ext uri="{BB962C8B-B14F-4D97-AF65-F5344CB8AC3E}">
        <p14:creationId xmlns:p14="http://schemas.microsoft.com/office/powerpoint/2010/main" val="87242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6480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1600" b="1" dirty="0"/>
              <a:t>Bezałogowe statki powietrzne – związane zagadnienia </a:t>
            </a:r>
          </a:p>
          <a:p>
            <a:pPr marL="0" indent="0" algn="ctr">
              <a:buNone/>
            </a:pPr>
            <a:r>
              <a:rPr lang="pl-PL" sz="1600" b="1" dirty="0"/>
              <a:t>i prawne regulacje</a:t>
            </a:r>
            <a:r>
              <a:rPr lang="pl-PL" sz="1600" b="1" dirty="0" smtClean="0"/>
              <a:t>.</a:t>
            </a:r>
            <a:endParaRPr lang="pl-PL" sz="1600" b="1" dirty="0"/>
          </a:p>
        </p:txBody>
      </p:sp>
      <p:sp>
        <p:nvSpPr>
          <p:cNvPr id="4" name="Prostokąt 3"/>
          <p:cNvSpPr/>
          <p:nvPr/>
        </p:nvSpPr>
        <p:spPr>
          <a:xfrm>
            <a:off x="539552" y="764704"/>
            <a:ext cx="70927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1200" dirty="0" smtClean="0"/>
          </a:p>
          <a:p>
            <a:endParaRPr lang="pl-PL" sz="1200" dirty="0" smtClean="0"/>
          </a:p>
        </p:txBody>
      </p:sp>
      <p:sp>
        <p:nvSpPr>
          <p:cNvPr id="6" name="Prostokąt 5"/>
          <p:cNvSpPr/>
          <p:nvPr/>
        </p:nvSpPr>
        <p:spPr>
          <a:xfrm>
            <a:off x="251520" y="965371"/>
            <a:ext cx="852256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/>
              <a:t>ROZPORZĄDZENIE</a:t>
            </a:r>
          </a:p>
          <a:p>
            <a:pPr algn="ctr"/>
            <a:r>
              <a:rPr lang="pl-PL" sz="1400" dirty="0"/>
              <a:t>MINISTRA TRANSPORTU, BUDOWNICTWA I GOSPODARKI MORSKIEJ </a:t>
            </a:r>
          </a:p>
          <a:p>
            <a:pPr algn="ctr"/>
            <a:r>
              <a:rPr lang="pl-PL" sz="1400" dirty="0"/>
              <a:t>z dnia 26 kwietnia 2013 r.</a:t>
            </a:r>
          </a:p>
          <a:p>
            <a:pPr algn="ctr"/>
            <a:r>
              <a:rPr lang="pl-PL" sz="1400" dirty="0"/>
              <a:t>w sprawie przepisów technicznych i eksploatacyjnych dotyczących statków powietrznych kategorii specjalnej, nieobjętych nadzorem Europejskiej Agencji Bezpieczeństwa Lotniczego</a:t>
            </a:r>
          </a:p>
        </p:txBody>
      </p:sp>
      <p:sp>
        <p:nvSpPr>
          <p:cNvPr id="7" name="Prostokąt 6"/>
          <p:cNvSpPr/>
          <p:nvPr/>
        </p:nvSpPr>
        <p:spPr>
          <a:xfrm>
            <a:off x="280353" y="2335589"/>
            <a:ext cx="861212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/>
              <a:t>Rozdział  2 Rodzaje statków powietrznych kategorii </a:t>
            </a:r>
            <a:r>
              <a:rPr lang="pl-PL" sz="1400" dirty="0" smtClean="0"/>
              <a:t>specjalnej</a:t>
            </a:r>
          </a:p>
          <a:p>
            <a:endParaRPr lang="pl-PL" sz="1400" dirty="0"/>
          </a:p>
          <a:p>
            <a:r>
              <a:rPr lang="pl-PL" sz="1400" dirty="0"/>
              <a:t>§  3.  Wyróżnia się następujące rodzaje statków powietrznych kategorii specjalnej</a:t>
            </a:r>
            <a:r>
              <a:rPr lang="pl-PL" sz="1400" dirty="0" smtClean="0"/>
              <a:t>:</a:t>
            </a:r>
          </a:p>
          <a:p>
            <a:endParaRPr lang="pl-PL" sz="1400" dirty="0" smtClean="0"/>
          </a:p>
          <a:p>
            <a:r>
              <a:rPr lang="pl-PL" sz="1400" dirty="0"/>
              <a:t> </a:t>
            </a:r>
            <a:r>
              <a:rPr lang="pl-PL" sz="1400" dirty="0" smtClean="0"/>
              <a:t>      1</a:t>
            </a:r>
            <a:r>
              <a:rPr lang="pl-PL" sz="1400" dirty="0"/>
              <a:t>) S1 - budowane według nowego, niewypróbowanego uprzednio projektu; </a:t>
            </a:r>
          </a:p>
          <a:p>
            <a:r>
              <a:rPr lang="pl-PL" sz="1400" dirty="0" smtClean="0"/>
              <a:t>       2</a:t>
            </a:r>
            <a:r>
              <a:rPr lang="pl-PL" sz="1400" dirty="0"/>
              <a:t>) S2 - budowane według projektu statku powietrznego, który został uprzednio dopuszczony </a:t>
            </a:r>
            <a:r>
              <a:rPr lang="pl-PL" sz="1400" dirty="0" smtClean="0"/>
              <a:t>do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         </a:t>
            </a:r>
            <a:r>
              <a:rPr lang="pl-PL" sz="1400" dirty="0"/>
              <a:t>użytkowania; </a:t>
            </a:r>
          </a:p>
          <a:p>
            <a:r>
              <a:rPr lang="pl-PL" sz="1400" dirty="0" smtClean="0"/>
              <a:t>       3</a:t>
            </a:r>
            <a:r>
              <a:rPr lang="pl-PL" sz="1400" dirty="0"/>
              <a:t>) S3 - budowane z zestawów, według których zbudowano już statek powietrzny i wykonano próby </a:t>
            </a:r>
            <a:endParaRPr lang="pl-PL" sz="1400" dirty="0" smtClean="0"/>
          </a:p>
          <a:p>
            <a:r>
              <a:rPr lang="pl-PL" sz="1400" dirty="0" smtClean="0"/>
              <a:t>                 w  locie</a:t>
            </a:r>
            <a:r>
              <a:rPr lang="pl-PL" sz="1400" dirty="0"/>
              <a:t>; </a:t>
            </a:r>
          </a:p>
          <a:p>
            <a:r>
              <a:rPr lang="pl-PL" sz="1400" dirty="0" smtClean="0"/>
              <a:t>       4</a:t>
            </a:r>
            <a:r>
              <a:rPr lang="pl-PL" sz="1400" dirty="0"/>
              <a:t>) S4 - historyczne, budowane zgodnie z oryginalną dokumentacją techniczną, które były uprzednio </a:t>
            </a:r>
            <a:endParaRPr lang="pl-PL" sz="1400" dirty="0" smtClean="0"/>
          </a:p>
          <a:p>
            <a:r>
              <a:rPr lang="pl-PL" sz="1400" dirty="0"/>
              <a:t> </a:t>
            </a:r>
            <a:r>
              <a:rPr lang="pl-PL" sz="1400" dirty="0" smtClean="0"/>
              <a:t>               dopuszczone </a:t>
            </a:r>
            <a:r>
              <a:rPr lang="pl-PL" sz="1400" dirty="0"/>
              <a:t>do użytkowania jako statki powietrzne cywilne albo wojskowe; </a:t>
            </a:r>
          </a:p>
          <a:p>
            <a:r>
              <a:rPr lang="pl-PL" sz="1400" dirty="0" smtClean="0"/>
              <a:t>       5</a:t>
            </a:r>
            <a:r>
              <a:rPr lang="pl-PL" sz="1400" dirty="0"/>
              <a:t>) S5 - repliki historycznych statków powietrznych, budowane według odtworzonej lub </a:t>
            </a:r>
            <a:r>
              <a:rPr lang="pl-PL" sz="1400" dirty="0" smtClean="0"/>
              <a:t>opracowanej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        </a:t>
            </a:r>
            <a:r>
              <a:rPr lang="pl-PL" sz="1400" dirty="0"/>
              <a:t>na nowo dokumentacji konstrukcyjnej i eksploatacyjnej; </a:t>
            </a:r>
          </a:p>
          <a:p>
            <a:r>
              <a:rPr lang="pl-PL" sz="1400" dirty="0" smtClean="0"/>
              <a:t>       6</a:t>
            </a:r>
            <a:r>
              <a:rPr lang="pl-PL" sz="1400" dirty="0"/>
              <a:t>) S6 - posiadające nietypowe cechy lub rozwiązania konstrukcyjne lub aerodynamiczne. </a:t>
            </a:r>
            <a:endParaRPr lang="pl-PL" sz="1400" dirty="0" smtClean="0"/>
          </a:p>
          <a:p>
            <a:endParaRPr lang="pl-PL" sz="1400" dirty="0" smtClean="0"/>
          </a:p>
          <a:p>
            <a:r>
              <a:rPr lang="pl-PL" sz="1400" dirty="0" smtClean="0"/>
              <a:t>Wnioskodawca powinien zaproponować wymagania i sposób dowodzenia:</a:t>
            </a:r>
          </a:p>
          <a:p>
            <a:r>
              <a:rPr lang="pl-PL" sz="1400" dirty="0" smtClean="0"/>
              <a:t>	- płatowiec</a:t>
            </a:r>
          </a:p>
          <a:p>
            <a:r>
              <a:rPr lang="pl-PL" sz="1400" dirty="0"/>
              <a:t>	</a:t>
            </a:r>
            <a:r>
              <a:rPr lang="pl-PL" sz="1400" dirty="0" smtClean="0"/>
              <a:t>- napęd</a:t>
            </a:r>
          </a:p>
          <a:p>
            <a:r>
              <a:rPr lang="pl-PL" sz="1400" dirty="0"/>
              <a:t>	</a:t>
            </a:r>
            <a:r>
              <a:rPr lang="pl-PL" sz="1400" dirty="0" smtClean="0"/>
              <a:t>- sterowania (</a:t>
            </a:r>
            <a:r>
              <a:rPr lang="pl-PL" sz="1400" dirty="0" err="1" smtClean="0"/>
              <a:t>fail</a:t>
            </a:r>
            <a:r>
              <a:rPr lang="pl-PL" sz="1400" dirty="0" smtClean="0"/>
              <a:t> </a:t>
            </a:r>
            <a:r>
              <a:rPr lang="pl-PL" sz="1400" dirty="0" err="1" smtClean="0"/>
              <a:t>safe</a:t>
            </a:r>
            <a:r>
              <a:rPr lang="pl-PL" sz="1400" dirty="0" smtClean="0"/>
              <a:t>)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37828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6480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1600" b="1" dirty="0"/>
              <a:t>Bezałogowe statki powietrzne – związane zagadnienia </a:t>
            </a:r>
          </a:p>
          <a:p>
            <a:pPr marL="0" indent="0" algn="ctr">
              <a:buNone/>
            </a:pPr>
            <a:r>
              <a:rPr lang="pl-PL" sz="1600" b="1" dirty="0"/>
              <a:t>i prawne regulacje</a:t>
            </a:r>
            <a:r>
              <a:rPr lang="pl-PL" sz="1600" b="1" dirty="0" smtClean="0"/>
              <a:t>.</a:t>
            </a:r>
            <a:endParaRPr lang="pl-PL" sz="1600" b="1" dirty="0"/>
          </a:p>
        </p:txBody>
      </p:sp>
      <p:sp>
        <p:nvSpPr>
          <p:cNvPr id="4" name="Prostokąt 3"/>
          <p:cNvSpPr/>
          <p:nvPr/>
        </p:nvSpPr>
        <p:spPr>
          <a:xfrm>
            <a:off x="539552" y="764704"/>
            <a:ext cx="86044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OBWIESZCZENIE</a:t>
            </a:r>
          </a:p>
          <a:p>
            <a:pPr algn="ctr"/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MINISTRA INFRASTRUKTURY I </a:t>
            </a:r>
            <a:r>
              <a:rPr lang="pl-PL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BUDOWNICTWA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z dnia 27 października 2016 r</a:t>
            </a:r>
            <a:r>
              <a:rPr lang="pl-P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l-PL" sz="1200" b="1" dirty="0" smtClean="0"/>
              <a:t>… w </a:t>
            </a:r>
            <a:r>
              <a:rPr lang="pl-PL" sz="1200" b="1" dirty="0"/>
              <a:t>sprawie wyłączenia zastosowania niektórych przepisów ustawy – Prawo lotnicze do niektórych </a:t>
            </a:r>
            <a:r>
              <a:rPr lang="pl-PL" sz="1200" b="1" dirty="0" smtClean="0"/>
              <a:t>rodzajów statków </a:t>
            </a:r>
            <a:r>
              <a:rPr lang="pl-PL" sz="1200" b="1" dirty="0"/>
              <a:t>powietrznych oraz określenia warunków i wymagań dotyczących używania tych </a:t>
            </a:r>
            <a:r>
              <a:rPr lang="pl-PL" sz="1200" b="1" dirty="0" smtClean="0"/>
              <a:t>statków. </a:t>
            </a:r>
          </a:p>
          <a:p>
            <a:pPr algn="ctr"/>
            <a:r>
              <a:rPr lang="pl-PL" sz="1200" b="1" dirty="0" smtClean="0"/>
              <a:t>Zał. Nr 6a</a:t>
            </a:r>
          </a:p>
          <a:p>
            <a:pPr algn="ctr"/>
            <a:endParaRPr lang="pl-PL" sz="1200" b="1" dirty="0" smtClean="0"/>
          </a:p>
          <a:p>
            <a:r>
              <a:rPr lang="pl-PL" sz="1200" b="1" dirty="0" smtClean="0"/>
              <a:t>W zakresie wymagań technicznych (Prawo lotnicze)</a:t>
            </a:r>
          </a:p>
          <a:p>
            <a:r>
              <a:rPr lang="pl-PL" sz="1200" b="1" dirty="0" smtClean="0"/>
              <a:t>Art</a:t>
            </a:r>
            <a:r>
              <a:rPr lang="pl-PL" sz="1200" b="1" dirty="0"/>
              <a:t>. 126. </a:t>
            </a:r>
            <a:endParaRPr lang="pl-PL" sz="1200" b="1" dirty="0" smtClean="0"/>
          </a:p>
          <a:p>
            <a:r>
              <a:rPr lang="pl-PL" sz="1200" dirty="0" smtClean="0"/>
              <a:t>1</a:t>
            </a:r>
            <a:r>
              <a:rPr lang="pl-PL" sz="1200" dirty="0"/>
              <a:t>. W polskiej przestrzeni powietrznej mogą być wykonywane loty bezzałogowych statków powietrznych. </a:t>
            </a:r>
          </a:p>
          <a:p>
            <a:r>
              <a:rPr lang="pl-PL" sz="1200" dirty="0"/>
              <a:t>2. Bezzałogowy statek powietrzny (UAV) musi być wyposażony w takie same urządzenia umożliwiające lot, </a:t>
            </a:r>
            <a:r>
              <a:rPr lang="pl-PL" sz="1200" dirty="0" smtClean="0"/>
              <a:t>nawigację 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   i </a:t>
            </a:r>
            <a:r>
              <a:rPr lang="pl-PL" sz="1200" dirty="0"/>
              <a:t>łączność jak załogowy statek powietrzny wykonujący lot z widocznością (VFR) lub według wskazań </a:t>
            </a:r>
            <a:r>
              <a:rPr lang="pl-PL" sz="1200" dirty="0" smtClean="0"/>
              <a:t>przyrządów</a:t>
            </a:r>
          </a:p>
          <a:p>
            <a:r>
              <a:rPr lang="pl-PL" sz="1200" dirty="0"/>
              <a:t> </a:t>
            </a:r>
            <a:r>
              <a:rPr lang="pl-PL" sz="1200" dirty="0" smtClean="0"/>
              <a:t>   </a:t>
            </a:r>
            <a:r>
              <a:rPr lang="pl-PL" sz="1200" dirty="0"/>
              <a:t>(IFR) w określonej klasie przestrzeni powietrznej. Odstępstwa mające zastosowanie w tym zakresie dla załogowych </a:t>
            </a:r>
            <a:endParaRPr lang="pl-PL" sz="1200" dirty="0" smtClean="0"/>
          </a:p>
          <a:p>
            <a:r>
              <a:rPr lang="pl-PL" sz="1200" dirty="0"/>
              <a:t> </a:t>
            </a:r>
            <a:r>
              <a:rPr lang="pl-PL" sz="1200" dirty="0" smtClean="0"/>
              <a:t>   statków </a:t>
            </a:r>
            <a:r>
              <a:rPr lang="pl-PL" sz="1200" dirty="0"/>
              <a:t>powietrznych stosuje się jednakowo do bezzałogowych statków powietrznych (UAV). </a:t>
            </a:r>
          </a:p>
          <a:p>
            <a:pPr algn="ctr"/>
            <a:endParaRPr lang="pl-PL" sz="1200" b="1" dirty="0"/>
          </a:p>
          <a:p>
            <a:r>
              <a:rPr lang="pl-PL" sz="1200" b="1" dirty="0"/>
              <a:t>Rozdział </a:t>
            </a:r>
            <a:r>
              <a:rPr lang="pl-PL" sz="1200" b="1" dirty="0" smtClean="0"/>
              <a:t>5</a:t>
            </a:r>
            <a:endParaRPr lang="pl-PL" sz="1200" b="1" dirty="0"/>
          </a:p>
          <a:p>
            <a:r>
              <a:rPr lang="pl-PL" sz="1200" dirty="0"/>
              <a:t>5.1. Warunkiem eksploatacji bezzałogowych statków </a:t>
            </a:r>
            <a:r>
              <a:rPr lang="pl-PL" sz="1200" dirty="0" smtClean="0"/>
              <a:t>powietrznych </a:t>
            </a:r>
            <a:r>
              <a:rPr lang="pl-PL" sz="1200" dirty="0"/>
              <a:t>jest: </a:t>
            </a:r>
          </a:p>
          <a:p>
            <a:r>
              <a:rPr lang="pl-PL" sz="1200" dirty="0"/>
              <a:t>1) oznaczenie wszystkich, użytkowanych przez </a:t>
            </a:r>
            <a:r>
              <a:rPr lang="pl-PL" sz="1200" dirty="0" smtClean="0"/>
              <a:t>podmiot </a:t>
            </a:r>
            <a:r>
              <a:rPr lang="pl-PL" sz="1200" dirty="0"/>
              <a:t>statków powietrznych poprzez </a:t>
            </a:r>
            <a:r>
              <a:rPr lang="pl-PL" sz="1200" dirty="0" smtClean="0"/>
              <a:t>umieszczenie </a:t>
            </a:r>
            <a:r>
              <a:rPr lang="pl-PL" sz="1200" dirty="0"/>
              <a:t>na powierzchni statku powietrznego tabliczki znamionowej zawierającej </a:t>
            </a:r>
            <a:r>
              <a:rPr lang="pl-PL" sz="1200" dirty="0" smtClean="0"/>
              <a:t>nazwę </a:t>
            </a:r>
            <a:r>
              <a:rPr lang="pl-PL" sz="1200" dirty="0"/>
              <a:t>podmiotu będącego właścicielem statku powietrznego; </a:t>
            </a:r>
          </a:p>
          <a:p>
            <a:r>
              <a:rPr lang="pl-PL" sz="1200" dirty="0"/>
              <a:t>2) wyposażenie bezzałogowego statku powietrznego w </a:t>
            </a:r>
            <a:r>
              <a:rPr lang="pl-PL" sz="1200" dirty="0" smtClean="0"/>
              <a:t>światła </a:t>
            </a:r>
            <a:r>
              <a:rPr lang="pl-PL" sz="1200" dirty="0"/>
              <a:t>ostrzegawcze </a:t>
            </a:r>
            <a:r>
              <a:rPr lang="pl-PL" sz="1200" dirty="0" smtClean="0"/>
              <a:t>zamontowane </a:t>
            </a:r>
            <a:r>
              <a:rPr lang="pl-PL" sz="1200" dirty="0"/>
              <a:t>w sposób zapewniający dookólną emisję </a:t>
            </a:r>
            <a:r>
              <a:rPr lang="pl-PL" sz="1200" dirty="0" smtClean="0"/>
              <a:t>światła</a:t>
            </a:r>
            <a:r>
              <a:rPr lang="pl-PL" sz="1200" dirty="0"/>
              <a:t>, widoczne z góry i z </a:t>
            </a:r>
            <a:r>
              <a:rPr lang="pl-PL" sz="1200" dirty="0" smtClean="0"/>
              <a:t>dołu </a:t>
            </a:r>
            <a:r>
              <a:rPr lang="pl-PL" sz="1200" dirty="0"/>
              <a:t>w przypadku wykonywania lotów wcześniej niż 30 minut przed wschodem słońca </a:t>
            </a:r>
            <a:r>
              <a:rPr lang="pl-PL" sz="1200" dirty="0" smtClean="0"/>
              <a:t>i </a:t>
            </a:r>
            <a:r>
              <a:rPr lang="pl-PL" sz="1200" dirty="0"/>
              <a:t>później niż 30 minut po zachodzie słońca; </a:t>
            </a:r>
          </a:p>
          <a:p>
            <a:r>
              <a:rPr lang="pl-PL" sz="1200" dirty="0"/>
              <a:t>3) w przypadku podmiotu świadczącego usługi lotnicze – uwzględnienie w instrukcji </a:t>
            </a:r>
            <a:r>
              <a:rPr lang="pl-PL" sz="1200" dirty="0" smtClean="0"/>
              <a:t>operacyjnej </a:t>
            </a:r>
            <a:r>
              <a:rPr lang="pl-PL" sz="1200" dirty="0"/>
              <a:t>zaleceń </a:t>
            </a:r>
            <a:r>
              <a:rPr lang="pl-PL" sz="1200" dirty="0" smtClean="0"/>
              <a:t>profilaktycznych </a:t>
            </a:r>
            <a:r>
              <a:rPr lang="pl-PL" sz="1200" dirty="0"/>
              <a:t>Prezesa Urzędu Lotnictwa Cywilnego, </a:t>
            </a:r>
            <a:r>
              <a:rPr lang="pl-PL" sz="1200" dirty="0" smtClean="0"/>
              <a:t>wydawanych </a:t>
            </a:r>
            <a:r>
              <a:rPr lang="pl-PL" sz="1200" dirty="0"/>
              <a:t>na podstawie art. 21 ust. 2 pkt 15 lit</a:t>
            </a:r>
            <a:r>
              <a:rPr lang="pl-PL" sz="1200" dirty="0" smtClean="0"/>
              <a:t>. c </a:t>
            </a:r>
            <a:r>
              <a:rPr lang="pl-PL" sz="1200" dirty="0"/>
              <a:t>ustawy, opracowanych w oparciu o </a:t>
            </a:r>
            <a:r>
              <a:rPr lang="pl-PL" sz="1200" dirty="0" smtClean="0"/>
              <a:t>najnowszą </a:t>
            </a:r>
            <a:r>
              <a:rPr lang="pl-PL" sz="1200" dirty="0"/>
              <a:t>wiedzę związaną z eksploatacją bezzałogowych statków powietrznych oraz </a:t>
            </a:r>
            <a:r>
              <a:rPr lang="pl-PL" sz="1200" dirty="0" smtClean="0"/>
              <a:t> w </a:t>
            </a:r>
            <a:r>
              <a:rPr lang="pl-PL" sz="1200" dirty="0"/>
              <a:t>związku z zaistniałymi zdarzeniami lotniczymi; </a:t>
            </a:r>
          </a:p>
          <a:p>
            <a:r>
              <a:rPr lang="pl-PL" sz="1200" dirty="0"/>
              <a:t>4) wyposażenie bezzałogowego statku powietrznego </a:t>
            </a:r>
            <a:r>
              <a:rPr lang="pl-PL" sz="1200" u="sng" dirty="0"/>
              <a:t>w system </a:t>
            </a:r>
            <a:r>
              <a:rPr lang="pl-PL" sz="1200" u="sng" dirty="0" err="1"/>
              <a:t>Failsafe</a:t>
            </a:r>
            <a:r>
              <a:rPr lang="pl-PL" sz="1200" u="sng" dirty="0"/>
              <a:t> </a:t>
            </a:r>
            <a:r>
              <a:rPr lang="pl-PL" sz="1200" dirty="0"/>
              <a:t>zaprogramowany </a:t>
            </a:r>
            <a:r>
              <a:rPr lang="pl-PL" sz="1200" dirty="0" smtClean="0"/>
              <a:t>w </a:t>
            </a:r>
            <a:r>
              <a:rPr lang="pl-PL" sz="1200" dirty="0"/>
              <a:t>sposób zgodny z zaleceniami profilaktycznymi, o których mowa w </a:t>
            </a:r>
            <a:r>
              <a:rPr lang="pl-PL" sz="1200" dirty="0" err="1"/>
              <a:t>ppkt</a:t>
            </a:r>
            <a:r>
              <a:rPr lang="pl-PL" sz="1200" dirty="0"/>
              <a:t> 3; </a:t>
            </a:r>
          </a:p>
          <a:p>
            <a:r>
              <a:rPr lang="pl-PL" sz="1200" dirty="0"/>
              <a:t>5) noszenie kamizelki ostrzegawczej przez </a:t>
            </a:r>
            <a:r>
              <a:rPr lang="pl-PL" sz="1200" dirty="0" smtClean="0"/>
              <a:t>operatora wykonującego </a:t>
            </a:r>
            <a:r>
              <a:rPr lang="pl-PL" sz="1200" dirty="0"/>
              <a:t>czynności lotnicze. </a:t>
            </a:r>
          </a:p>
          <a:p>
            <a:endParaRPr lang="pl-PL" sz="1200" b="1" dirty="0"/>
          </a:p>
          <a:p>
            <a:endParaRPr lang="pl-PL" sz="1200" dirty="0" smtClean="0"/>
          </a:p>
          <a:p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14866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21056</TotalTime>
  <Words>1241</Words>
  <Application>Microsoft Office PowerPoint</Application>
  <PresentationFormat>Pokaz na ekranie (4:3)</PresentationFormat>
  <Paragraphs>203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Times New Roman</vt:lpstr>
      <vt:lpstr>Trebuchet MS</vt:lpstr>
      <vt:lpstr>Aerodynamiczny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</dc:creator>
  <cp:lastModifiedBy>Józef Brzęczek</cp:lastModifiedBy>
  <cp:revision>196</cp:revision>
  <dcterms:created xsi:type="dcterms:W3CDTF">2014-07-31T19:11:36Z</dcterms:created>
  <dcterms:modified xsi:type="dcterms:W3CDTF">2018-12-03T19:11:36Z</dcterms:modified>
</cp:coreProperties>
</file>